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72" d="100"/>
          <a:sy n="72" d="100"/>
        </p:scale>
        <p:origin x="81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BF0DC6-948A-45B8-AC87-B34D4167E7E6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EEA0076-113D-4FF9-936B-C8413CD34E76}">
      <dgm:prSet phldrT="[Text]"/>
      <dgm:spPr/>
      <dgm:t>
        <a:bodyPr/>
        <a:lstStyle/>
        <a:p>
          <a:r>
            <a:rPr lang="en-US" dirty="0" smtClean="0"/>
            <a:t>Resource Efficiency Incentives (energy, water, carbon reductions)</a:t>
          </a:r>
          <a:endParaRPr lang="en-US" dirty="0"/>
        </a:p>
      </dgm:t>
    </dgm:pt>
    <dgm:pt modelId="{AB7782DC-C0C3-4494-A9AB-FEB8F8673613}" type="parTrans" cxnId="{C1A483F3-C206-4AAF-9909-29DD3788F7C0}">
      <dgm:prSet/>
      <dgm:spPr/>
      <dgm:t>
        <a:bodyPr/>
        <a:lstStyle/>
        <a:p>
          <a:endParaRPr lang="en-US"/>
        </a:p>
      </dgm:t>
    </dgm:pt>
    <dgm:pt modelId="{EA52BA6B-1357-4FC1-A7F1-77B53805C2E1}" type="sibTrans" cxnId="{C1A483F3-C206-4AAF-9909-29DD3788F7C0}">
      <dgm:prSet/>
      <dgm:spPr/>
      <dgm:t>
        <a:bodyPr/>
        <a:lstStyle/>
        <a:p>
          <a:endParaRPr lang="en-US"/>
        </a:p>
      </dgm:t>
    </dgm:pt>
    <dgm:pt modelId="{D7DD909D-28EC-4B45-96C7-59E6DA02DB49}">
      <dgm:prSet phldrT="[Text]"/>
      <dgm:spPr/>
      <dgm:t>
        <a:bodyPr/>
        <a:lstStyle/>
        <a:p>
          <a:r>
            <a:rPr lang="en-US" dirty="0" smtClean="0"/>
            <a:t>Industry-Specific ESG Benchmarks</a:t>
          </a:r>
          <a:endParaRPr lang="en-US" dirty="0"/>
        </a:p>
      </dgm:t>
    </dgm:pt>
    <dgm:pt modelId="{8B2AD635-5B42-4432-B146-9FB4BB195D58}" type="parTrans" cxnId="{6EECA52E-5A51-4661-9AD7-9BB0C78E07D8}">
      <dgm:prSet/>
      <dgm:spPr/>
      <dgm:t>
        <a:bodyPr/>
        <a:lstStyle/>
        <a:p>
          <a:endParaRPr lang="en-US"/>
        </a:p>
      </dgm:t>
    </dgm:pt>
    <dgm:pt modelId="{7ED93B41-C40F-46FD-8348-7D82350DDE7F}" type="sibTrans" cxnId="{6EECA52E-5A51-4661-9AD7-9BB0C78E07D8}">
      <dgm:prSet/>
      <dgm:spPr/>
      <dgm:t>
        <a:bodyPr/>
        <a:lstStyle/>
        <a:p>
          <a:endParaRPr lang="en-US"/>
        </a:p>
      </dgm:t>
    </dgm:pt>
    <dgm:pt modelId="{C7A9B6B9-AA17-48C1-BF1D-2679E6FA4DE5}">
      <dgm:prSet phldrT="[Text]"/>
      <dgm:spPr/>
      <dgm:t>
        <a:bodyPr/>
        <a:lstStyle/>
        <a:p>
          <a:r>
            <a:rPr lang="en-US" dirty="0" smtClean="0"/>
            <a:t>Regional Best-Practice Programs</a:t>
          </a:r>
          <a:endParaRPr lang="en-US" dirty="0"/>
        </a:p>
      </dgm:t>
    </dgm:pt>
    <dgm:pt modelId="{E532E33F-2B27-403E-AA8C-700A88462230}" type="parTrans" cxnId="{12320985-3E43-4A01-8001-2533D3C4CA9C}">
      <dgm:prSet/>
      <dgm:spPr/>
      <dgm:t>
        <a:bodyPr/>
        <a:lstStyle/>
        <a:p>
          <a:endParaRPr lang="en-US"/>
        </a:p>
      </dgm:t>
    </dgm:pt>
    <dgm:pt modelId="{90EA7B2D-FB73-481D-8568-C928B4ACE348}" type="sibTrans" cxnId="{12320985-3E43-4A01-8001-2533D3C4CA9C}">
      <dgm:prSet/>
      <dgm:spPr/>
      <dgm:t>
        <a:bodyPr/>
        <a:lstStyle/>
        <a:p>
          <a:endParaRPr lang="en-US"/>
        </a:p>
      </dgm:t>
    </dgm:pt>
    <dgm:pt modelId="{919B7384-9B2C-4ED4-B996-13F025F8C5D0}">
      <dgm:prSet phldrT="[Text]"/>
      <dgm:spPr/>
      <dgm:t>
        <a:bodyPr/>
        <a:lstStyle/>
        <a:p>
          <a:r>
            <a:rPr lang="en-US" dirty="0" smtClean="0"/>
            <a:t>Targeted Outlier Engagement</a:t>
          </a:r>
          <a:endParaRPr lang="en-US" dirty="0"/>
        </a:p>
      </dgm:t>
    </dgm:pt>
    <dgm:pt modelId="{515CC209-BA40-466C-86F3-FFADCB175730}" type="parTrans" cxnId="{A6AEF1AF-044E-4F6B-AE01-6D982483430E}">
      <dgm:prSet/>
      <dgm:spPr/>
      <dgm:t>
        <a:bodyPr/>
        <a:lstStyle/>
        <a:p>
          <a:endParaRPr lang="en-US"/>
        </a:p>
      </dgm:t>
    </dgm:pt>
    <dgm:pt modelId="{2DE9C05F-6499-407E-95F0-BFD307F5E2E8}" type="sibTrans" cxnId="{A6AEF1AF-044E-4F6B-AE01-6D982483430E}">
      <dgm:prSet/>
      <dgm:spPr/>
      <dgm:t>
        <a:bodyPr/>
        <a:lstStyle/>
        <a:p>
          <a:endParaRPr lang="en-US"/>
        </a:p>
      </dgm:t>
    </dgm:pt>
    <dgm:pt modelId="{6C2B11E8-E1E6-45FD-B49C-63D419B06324}">
      <dgm:prSet phldrT="[Text]"/>
      <dgm:spPr/>
      <dgm:t>
        <a:bodyPr/>
        <a:lstStyle/>
        <a:p>
          <a:r>
            <a:rPr lang="en-US" dirty="0" smtClean="0"/>
            <a:t>ESG-Integrated Corporate &amp; Investment Decisions</a:t>
          </a:r>
          <a:endParaRPr lang="en-US" dirty="0"/>
        </a:p>
      </dgm:t>
    </dgm:pt>
    <dgm:pt modelId="{501CDC2C-1D58-4BBE-8B72-6B3998247A27}" type="parTrans" cxnId="{DE561756-550C-46F2-90B5-7632D0142B42}">
      <dgm:prSet/>
      <dgm:spPr/>
      <dgm:t>
        <a:bodyPr/>
        <a:lstStyle/>
        <a:p>
          <a:endParaRPr lang="en-US"/>
        </a:p>
      </dgm:t>
    </dgm:pt>
    <dgm:pt modelId="{60F24408-E3EA-4414-9AD9-1C340507D398}" type="sibTrans" cxnId="{DE561756-550C-46F2-90B5-7632D0142B42}">
      <dgm:prSet/>
      <dgm:spPr/>
      <dgm:t>
        <a:bodyPr/>
        <a:lstStyle/>
        <a:p>
          <a:endParaRPr lang="en-US"/>
        </a:p>
      </dgm:t>
    </dgm:pt>
    <dgm:pt modelId="{275215FA-9CE0-4DF3-82C8-C3FCF5D1FC0F}" type="pres">
      <dgm:prSet presAssocID="{6ABF0DC6-948A-45B8-AC87-B34D4167E7E6}" presName="diagram" presStyleCnt="0">
        <dgm:presLayoutVars>
          <dgm:dir/>
          <dgm:resizeHandles val="exact"/>
        </dgm:presLayoutVars>
      </dgm:prSet>
      <dgm:spPr/>
    </dgm:pt>
    <dgm:pt modelId="{D81DCE79-F545-423C-B136-51CC76BFA37D}" type="pres">
      <dgm:prSet presAssocID="{FEEA0076-113D-4FF9-936B-C8413CD34E7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60F46-053D-4D69-9DB0-FC3FB6CB5569}" type="pres">
      <dgm:prSet presAssocID="{EA52BA6B-1357-4FC1-A7F1-77B53805C2E1}" presName="sibTrans" presStyleCnt="0"/>
      <dgm:spPr/>
    </dgm:pt>
    <dgm:pt modelId="{A7FB669B-2DE6-41D3-86E1-4192CEEAB8C5}" type="pres">
      <dgm:prSet presAssocID="{D7DD909D-28EC-4B45-96C7-59E6DA02DB4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556522-88E8-4CB8-A811-A78DAE6929BB}" type="pres">
      <dgm:prSet presAssocID="{7ED93B41-C40F-46FD-8348-7D82350DDE7F}" presName="sibTrans" presStyleCnt="0"/>
      <dgm:spPr/>
    </dgm:pt>
    <dgm:pt modelId="{B6163AED-1B79-42E6-B3C5-381AC68EDD03}" type="pres">
      <dgm:prSet presAssocID="{C7A9B6B9-AA17-48C1-BF1D-2679E6FA4DE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623E25-6C59-4213-BD6C-78845CA7E8BC}" type="pres">
      <dgm:prSet presAssocID="{90EA7B2D-FB73-481D-8568-C928B4ACE348}" presName="sibTrans" presStyleCnt="0"/>
      <dgm:spPr/>
    </dgm:pt>
    <dgm:pt modelId="{E87642C0-B8E0-46F2-AF50-8701C6DFC226}" type="pres">
      <dgm:prSet presAssocID="{919B7384-9B2C-4ED4-B996-13F025F8C5D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D7150-8F43-43CB-9832-050C9D8C0D79}" type="pres">
      <dgm:prSet presAssocID="{2DE9C05F-6499-407E-95F0-BFD307F5E2E8}" presName="sibTrans" presStyleCnt="0"/>
      <dgm:spPr/>
    </dgm:pt>
    <dgm:pt modelId="{2BE7E311-836E-4326-B6F0-06443B8771B5}" type="pres">
      <dgm:prSet presAssocID="{6C2B11E8-E1E6-45FD-B49C-63D419B0632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B45C36-C386-4233-8C73-6F24C286CB7E}" type="presOf" srcId="{FEEA0076-113D-4FF9-936B-C8413CD34E76}" destId="{D81DCE79-F545-423C-B136-51CC76BFA37D}" srcOrd="0" destOrd="0" presId="urn:microsoft.com/office/officeart/2005/8/layout/default"/>
    <dgm:cxn modelId="{A6AEF1AF-044E-4F6B-AE01-6D982483430E}" srcId="{6ABF0DC6-948A-45B8-AC87-B34D4167E7E6}" destId="{919B7384-9B2C-4ED4-B996-13F025F8C5D0}" srcOrd="3" destOrd="0" parTransId="{515CC209-BA40-466C-86F3-FFADCB175730}" sibTransId="{2DE9C05F-6499-407E-95F0-BFD307F5E2E8}"/>
    <dgm:cxn modelId="{E0AC111E-8D9D-49C2-80E1-93E904DC01F5}" type="presOf" srcId="{6C2B11E8-E1E6-45FD-B49C-63D419B06324}" destId="{2BE7E311-836E-4326-B6F0-06443B8771B5}" srcOrd="0" destOrd="0" presId="urn:microsoft.com/office/officeart/2005/8/layout/default"/>
    <dgm:cxn modelId="{57D7D9C4-0C48-46B9-9BB8-BA1DBA0DC990}" type="presOf" srcId="{919B7384-9B2C-4ED4-B996-13F025F8C5D0}" destId="{E87642C0-B8E0-46F2-AF50-8701C6DFC226}" srcOrd="0" destOrd="0" presId="urn:microsoft.com/office/officeart/2005/8/layout/default"/>
    <dgm:cxn modelId="{509663FB-57AB-46E8-BBA7-820107262AFB}" type="presOf" srcId="{C7A9B6B9-AA17-48C1-BF1D-2679E6FA4DE5}" destId="{B6163AED-1B79-42E6-B3C5-381AC68EDD03}" srcOrd="0" destOrd="0" presId="urn:microsoft.com/office/officeart/2005/8/layout/default"/>
    <dgm:cxn modelId="{46C7302F-63BD-4DC5-84BB-8D3AC4D3FEB3}" type="presOf" srcId="{D7DD909D-28EC-4B45-96C7-59E6DA02DB49}" destId="{A7FB669B-2DE6-41D3-86E1-4192CEEAB8C5}" srcOrd="0" destOrd="0" presId="urn:microsoft.com/office/officeart/2005/8/layout/default"/>
    <dgm:cxn modelId="{DE561756-550C-46F2-90B5-7632D0142B42}" srcId="{6ABF0DC6-948A-45B8-AC87-B34D4167E7E6}" destId="{6C2B11E8-E1E6-45FD-B49C-63D419B06324}" srcOrd="4" destOrd="0" parTransId="{501CDC2C-1D58-4BBE-8B72-6B3998247A27}" sibTransId="{60F24408-E3EA-4414-9AD9-1C340507D398}"/>
    <dgm:cxn modelId="{6EECA52E-5A51-4661-9AD7-9BB0C78E07D8}" srcId="{6ABF0DC6-948A-45B8-AC87-B34D4167E7E6}" destId="{D7DD909D-28EC-4B45-96C7-59E6DA02DB49}" srcOrd="1" destOrd="0" parTransId="{8B2AD635-5B42-4432-B146-9FB4BB195D58}" sibTransId="{7ED93B41-C40F-46FD-8348-7D82350DDE7F}"/>
    <dgm:cxn modelId="{C1A483F3-C206-4AAF-9909-29DD3788F7C0}" srcId="{6ABF0DC6-948A-45B8-AC87-B34D4167E7E6}" destId="{FEEA0076-113D-4FF9-936B-C8413CD34E76}" srcOrd="0" destOrd="0" parTransId="{AB7782DC-C0C3-4494-A9AB-FEB8F8673613}" sibTransId="{EA52BA6B-1357-4FC1-A7F1-77B53805C2E1}"/>
    <dgm:cxn modelId="{AD0F2512-2A06-4C76-A8EB-A62BCBCA92DE}" type="presOf" srcId="{6ABF0DC6-948A-45B8-AC87-B34D4167E7E6}" destId="{275215FA-9CE0-4DF3-82C8-C3FCF5D1FC0F}" srcOrd="0" destOrd="0" presId="urn:microsoft.com/office/officeart/2005/8/layout/default"/>
    <dgm:cxn modelId="{12320985-3E43-4A01-8001-2533D3C4CA9C}" srcId="{6ABF0DC6-948A-45B8-AC87-B34D4167E7E6}" destId="{C7A9B6B9-AA17-48C1-BF1D-2679E6FA4DE5}" srcOrd="2" destOrd="0" parTransId="{E532E33F-2B27-403E-AA8C-700A88462230}" sibTransId="{90EA7B2D-FB73-481D-8568-C928B4ACE348}"/>
    <dgm:cxn modelId="{6B71791A-B25B-45CE-8896-2B5BF035CCF2}" type="presParOf" srcId="{275215FA-9CE0-4DF3-82C8-C3FCF5D1FC0F}" destId="{D81DCE79-F545-423C-B136-51CC76BFA37D}" srcOrd="0" destOrd="0" presId="urn:microsoft.com/office/officeart/2005/8/layout/default"/>
    <dgm:cxn modelId="{5F861B25-A874-4193-8FD4-DD760322EB99}" type="presParOf" srcId="{275215FA-9CE0-4DF3-82C8-C3FCF5D1FC0F}" destId="{19260F46-053D-4D69-9DB0-FC3FB6CB5569}" srcOrd="1" destOrd="0" presId="urn:microsoft.com/office/officeart/2005/8/layout/default"/>
    <dgm:cxn modelId="{8E5ECEDC-5ABE-4762-AFA6-C7D2DE9822EF}" type="presParOf" srcId="{275215FA-9CE0-4DF3-82C8-C3FCF5D1FC0F}" destId="{A7FB669B-2DE6-41D3-86E1-4192CEEAB8C5}" srcOrd="2" destOrd="0" presId="urn:microsoft.com/office/officeart/2005/8/layout/default"/>
    <dgm:cxn modelId="{BFBC7662-CA7D-4062-BD02-14D8A6231623}" type="presParOf" srcId="{275215FA-9CE0-4DF3-82C8-C3FCF5D1FC0F}" destId="{7C556522-88E8-4CB8-A811-A78DAE6929BB}" srcOrd="3" destOrd="0" presId="urn:microsoft.com/office/officeart/2005/8/layout/default"/>
    <dgm:cxn modelId="{A1F94FDD-8B31-4D84-B41E-943670160C5D}" type="presParOf" srcId="{275215FA-9CE0-4DF3-82C8-C3FCF5D1FC0F}" destId="{B6163AED-1B79-42E6-B3C5-381AC68EDD03}" srcOrd="4" destOrd="0" presId="urn:microsoft.com/office/officeart/2005/8/layout/default"/>
    <dgm:cxn modelId="{B96168DA-03BF-4E24-AB6C-DC23911E3785}" type="presParOf" srcId="{275215FA-9CE0-4DF3-82C8-C3FCF5D1FC0F}" destId="{ED623E25-6C59-4213-BD6C-78845CA7E8BC}" srcOrd="5" destOrd="0" presId="urn:microsoft.com/office/officeart/2005/8/layout/default"/>
    <dgm:cxn modelId="{BAC9D5AA-B948-46C1-96AB-9AE54F33FEDC}" type="presParOf" srcId="{275215FA-9CE0-4DF3-82C8-C3FCF5D1FC0F}" destId="{E87642C0-B8E0-46F2-AF50-8701C6DFC226}" srcOrd="6" destOrd="0" presId="urn:microsoft.com/office/officeart/2005/8/layout/default"/>
    <dgm:cxn modelId="{78C9ABD9-538E-4353-B61A-F905F5386B61}" type="presParOf" srcId="{275215FA-9CE0-4DF3-82C8-C3FCF5D1FC0F}" destId="{B89D7150-8F43-43CB-9832-050C9D8C0D79}" srcOrd="7" destOrd="0" presId="urn:microsoft.com/office/officeart/2005/8/layout/default"/>
    <dgm:cxn modelId="{91071804-5318-468E-8FBF-312AFA9CAF55}" type="presParOf" srcId="{275215FA-9CE0-4DF3-82C8-C3FCF5D1FC0F}" destId="{2BE7E311-836E-4326-B6F0-06443B8771B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DCE79-F545-423C-B136-51CC76BFA37D}">
      <dsp:nvSpPr>
        <dsp:cNvPr id="0" name=""/>
        <dsp:cNvSpPr/>
      </dsp:nvSpPr>
      <dsp:spPr>
        <a:xfrm>
          <a:off x="806478" y="2211"/>
          <a:ext cx="2457303" cy="14743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Resource Efficiency Incentives (energy, water, carbon reductions)</a:t>
          </a:r>
          <a:endParaRPr lang="en-US" sz="2300" kern="1200" dirty="0"/>
        </a:p>
      </dsp:txBody>
      <dsp:txXfrm>
        <a:off x="806478" y="2211"/>
        <a:ext cx="2457303" cy="1474381"/>
      </dsp:txXfrm>
    </dsp:sp>
    <dsp:sp modelId="{A7FB669B-2DE6-41D3-86E1-4192CEEAB8C5}">
      <dsp:nvSpPr>
        <dsp:cNvPr id="0" name=""/>
        <dsp:cNvSpPr/>
      </dsp:nvSpPr>
      <dsp:spPr>
        <a:xfrm>
          <a:off x="3509511" y="2211"/>
          <a:ext cx="2457303" cy="1474381"/>
        </a:xfrm>
        <a:prstGeom prst="rect">
          <a:avLst/>
        </a:prstGeom>
        <a:solidFill>
          <a:schemeClr val="accent4">
            <a:hueOff val="3107572"/>
            <a:satOff val="11725"/>
            <a:lumOff val="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Industry-Specific ESG Benchmarks</a:t>
          </a:r>
          <a:endParaRPr lang="en-US" sz="2300" kern="1200" dirty="0"/>
        </a:p>
      </dsp:txBody>
      <dsp:txXfrm>
        <a:off x="3509511" y="2211"/>
        <a:ext cx="2457303" cy="1474381"/>
      </dsp:txXfrm>
    </dsp:sp>
    <dsp:sp modelId="{B6163AED-1B79-42E6-B3C5-381AC68EDD03}">
      <dsp:nvSpPr>
        <dsp:cNvPr id="0" name=""/>
        <dsp:cNvSpPr/>
      </dsp:nvSpPr>
      <dsp:spPr>
        <a:xfrm>
          <a:off x="806478" y="1722324"/>
          <a:ext cx="2457303" cy="1474381"/>
        </a:xfrm>
        <a:prstGeom prst="rect">
          <a:avLst/>
        </a:prstGeom>
        <a:solidFill>
          <a:schemeClr val="accent4">
            <a:hueOff val="6215143"/>
            <a:satOff val="23450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Regional Best-Practice Programs</a:t>
          </a:r>
          <a:endParaRPr lang="en-US" sz="2300" kern="1200" dirty="0"/>
        </a:p>
      </dsp:txBody>
      <dsp:txXfrm>
        <a:off x="806478" y="1722324"/>
        <a:ext cx="2457303" cy="1474381"/>
      </dsp:txXfrm>
    </dsp:sp>
    <dsp:sp modelId="{E87642C0-B8E0-46F2-AF50-8701C6DFC226}">
      <dsp:nvSpPr>
        <dsp:cNvPr id="0" name=""/>
        <dsp:cNvSpPr/>
      </dsp:nvSpPr>
      <dsp:spPr>
        <a:xfrm>
          <a:off x="3509511" y="1722324"/>
          <a:ext cx="2457303" cy="1474381"/>
        </a:xfrm>
        <a:prstGeom prst="rect">
          <a:avLst/>
        </a:prstGeom>
        <a:solidFill>
          <a:schemeClr val="accent4">
            <a:hueOff val="9322715"/>
            <a:satOff val="35176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Targeted Outlier Engagement</a:t>
          </a:r>
          <a:endParaRPr lang="en-US" sz="2300" kern="1200" dirty="0"/>
        </a:p>
      </dsp:txBody>
      <dsp:txXfrm>
        <a:off x="3509511" y="1722324"/>
        <a:ext cx="2457303" cy="1474381"/>
      </dsp:txXfrm>
    </dsp:sp>
    <dsp:sp modelId="{2BE7E311-836E-4326-B6F0-06443B8771B5}">
      <dsp:nvSpPr>
        <dsp:cNvPr id="0" name=""/>
        <dsp:cNvSpPr/>
      </dsp:nvSpPr>
      <dsp:spPr>
        <a:xfrm>
          <a:off x="2157994" y="3442436"/>
          <a:ext cx="2457303" cy="1474381"/>
        </a:xfrm>
        <a:prstGeom prst="rect">
          <a:avLst/>
        </a:prstGeom>
        <a:solidFill>
          <a:schemeClr val="accent4">
            <a:hueOff val="12430287"/>
            <a:satOff val="46901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ESG-Integrated Corporate &amp; Investment Decisions</a:t>
          </a:r>
          <a:endParaRPr lang="en-US" sz="2300" kern="1200" dirty="0"/>
        </a:p>
      </dsp:txBody>
      <dsp:txXfrm>
        <a:off x="2157994" y="3442436"/>
        <a:ext cx="2457303" cy="1474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10/2/2025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10/2/2025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Exploratory Data Analysis- </a:t>
            </a:r>
            <a:br>
              <a:rPr lang="en-US" sz="4000" dirty="0"/>
            </a:br>
            <a:r>
              <a:rPr lang="en-US" sz="4000" dirty="0"/>
              <a:t>Deep Data hack 2.0 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1481637"/>
          </a:xfrm>
        </p:spPr>
        <p:txBody>
          <a:bodyPr/>
          <a:lstStyle/>
          <a:p>
            <a:r>
              <a:rPr lang="en-US" dirty="0"/>
              <a:t>By team cloudburst: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Abhishek Thakur (2401420020) [leader]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Uday</a:t>
            </a:r>
            <a:r>
              <a:rPr lang="en-US" dirty="0"/>
              <a:t> </a:t>
            </a:r>
            <a:r>
              <a:rPr lang="en-US" dirty="0" err="1"/>
              <a:t>kandpal</a:t>
            </a:r>
            <a:r>
              <a:rPr lang="en-US" dirty="0"/>
              <a:t> (2401420015)</a:t>
            </a:r>
          </a:p>
          <a:p>
            <a:pPr marL="285750" indent="-285750">
              <a:buFontTx/>
              <a:buChar char="-"/>
            </a:pPr>
            <a:r>
              <a:rPr lang="en-US" dirty="0"/>
              <a:t>Raman </a:t>
            </a:r>
            <a:r>
              <a:rPr lang="en-US" dirty="0" err="1"/>
              <a:t>singh</a:t>
            </a:r>
            <a:r>
              <a:rPr lang="en-US" dirty="0"/>
              <a:t> (2401420021)</a:t>
            </a:r>
            <a:endParaRPr lang="en-US" dirty="0"/>
          </a:p>
        </p:txBody>
      </p:sp>
      <p:pic>
        <p:nvPicPr>
          <p:cNvPr id="6" name="Picture 4" descr="This contains: KR Mangalam University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283" y1="69837" x2="47283" y2="69837"/>
                        <a14:foregroundMark x1="47826" y1="70380" x2="30707" y2="70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7" t="19942" r="18652" b="19176"/>
          <a:stretch/>
        </p:blipFill>
        <p:spPr bwMode="auto">
          <a:xfrm>
            <a:off x="736846" y="781236"/>
            <a:ext cx="5379868" cy="51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893" y="189289"/>
            <a:ext cx="3454208" cy="1183893"/>
          </a:xfrm>
          <a:prstGeom prst="rect">
            <a:avLst/>
          </a:prstGeom>
        </p:spPr>
      </p:pic>
      <p:pic>
        <p:nvPicPr>
          <p:cNvPr id="7" name="Present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7150" y="494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74"/>
    </mc:Choice>
    <mc:Fallback>
      <p:transition spd="slow" advTm="22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What Advisers Need to Know About Clients and ESG | Mornings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018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conclusion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7591" y="1223842"/>
            <a:ext cx="8203721" cy="463349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ESG scores provide actionable insights beyond financial metrics</a:t>
            </a: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Industry 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and regional patterns help prioritize sustainability efforts</a:t>
            </a: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Policy 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recommendations are actionable for companies and investors</a:t>
            </a: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Next 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Steps: Extend to predictive modeling, ESG risk assessment, or investment scoring.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96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3"/>
    </mc:Choice>
    <mc:Fallback>
      <p:transition spd="slow" advTm="2237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326" y="4405154"/>
            <a:ext cx="1819529" cy="1027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953" y="392448"/>
            <a:ext cx="1819529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0"/>
    </mc:Choice>
    <mc:Fallback>
      <p:transition spd="slow" advTm="334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77" y="1154832"/>
            <a:ext cx="11709645" cy="1037952"/>
          </a:xfrm>
        </p:spPr>
        <p:txBody>
          <a:bodyPr/>
          <a:lstStyle/>
          <a:p>
            <a:r>
              <a:rPr lang="en-US" dirty="0"/>
              <a:t>Companies face pressure to operate sustainably while maintaining financial performance</a:t>
            </a:r>
            <a:r>
              <a:rPr lang="en-US" dirty="0" smtClean="0"/>
              <a:t>.</a:t>
            </a:r>
          </a:p>
          <a:p>
            <a:r>
              <a:rPr lang="en-US" dirty="0"/>
              <a:t>High ESG scores attract investors and demonstrate corporate responsibility</a:t>
            </a:r>
            <a:r>
              <a:rPr lang="en-US" dirty="0" smtClean="0"/>
              <a:t>.</a:t>
            </a:r>
          </a:p>
          <a:p>
            <a:r>
              <a:rPr lang="en-US" dirty="0"/>
              <a:t>Challenges: balancing ESG performance with revenue, market cap, and industry demands.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9" y="6086701"/>
            <a:ext cx="2253068" cy="738075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r="119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16"/>
    </mc:Choice>
    <mc:Fallback>
      <p:transition spd="slow" advTm="2701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046" y="1698295"/>
            <a:ext cx="4951562" cy="4598987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/>
              <a:t>Dataset spans 2015–2025, covering 11,000 rows of companies across industries and regions</a:t>
            </a:r>
            <a:r>
              <a:rPr lang="en-US" sz="2000" dirty="0" smtClean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000" dirty="0" smtClean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 smtClean="0"/>
              <a:t>Key </a:t>
            </a:r>
            <a:r>
              <a:rPr lang="en-US" sz="2000" dirty="0"/>
              <a:t>columns: Revenue, </a:t>
            </a:r>
            <a:r>
              <a:rPr lang="en-US" sz="2000" dirty="0" err="1"/>
              <a:t>ProfitMargin</a:t>
            </a:r>
            <a:r>
              <a:rPr lang="en-US" sz="2000" dirty="0"/>
              <a:t>, </a:t>
            </a:r>
            <a:r>
              <a:rPr lang="en-US" sz="2000" dirty="0" err="1"/>
              <a:t>MarketCap</a:t>
            </a:r>
            <a:r>
              <a:rPr lang="en-US" sz="2000" dirty="0"/>
              <a:t>, ESG Overall &amp; </a:t>
            </a:r>
            <a:r>
              <a:rPr lang="en-US" sz="2000" dirty="0" err="1"/>
              <a:t>Subscores</a:t>
            </a:r>
            <a:r>
              <a:rPr lang="en-US" sz="2000" dirty="0"/>
              <a:t>, Carbon/Water/Energy usage</a:t>
            </a:r>
            <a:r>
              <a:rPr lang="en-US" sz="2000" dirty="0" smtClean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000" dirty="0" smtClean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 smtClean="0"/>
              <a:t>Each </a:t>
            </a:r>
            <a:r>
              <a:rPr lang="en-US" sz="2000" dirty="0"/>
              <a:t>company has 11 rows (one per </a:t>
            </a:r>
            <a:r>
              <a:rPr lang="en-US" sz="2000" dirty="0" smtClean="0"/>
              <a:t>year).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9288" y1="35757" x2="19288" y2="35757"/>
                        <a14:foregroundMark x1="9199" y1="42433" x2="9199" y2="42433"/>
                        <a14:foregroundMark x1="8012" y1="45401" x2="8012" y2="45401"/>
                        <a14:foregroundMark x1="8012" y1="43175" x2="8012" y2="45401"/>
                        <a14:foregroundMark x1="79377" y1="26558" x2="79377" y2="26558"/>
                        <a14:foregroundMark x1="79525" y1="20030" x2="79525" y2="20030"/>
                        <a14:foregroundMark x1="79228" y1="17211" x2="79228" y2="17211"/>
                        <a14:foregroundMark x1="78190" y1="15430" x2="78190" y2="15430"/>
                        <a14:foregroundMark x1="79970" y1="17211" x2="79970" y2="17211"/>
                        <a14:foregroundMark x1="79970" y1="17211" x2="77745" y2="14095"/>
                        <a14:foregroundMark x1="78190" y1="15282" x2="74184" y2="11276"/>
                        <a14:foregroundMark x1="50148" y1="75964" x2="50148" y2="75964"/>
                        <a14:foregroundMark x1="59792" y1="86202" x2="59792" y2="86202"/>
                        <a14:foregroundMark x1="61128" y1="85905" x2="61128" y2="85905"/>
                        <a14:foregroundMark x1="61573" y1="86202" x2="58605" y2="86202"/>
                        <a14:foregroundMark x1="62760" y1="85460" x2="61128" y2="84570"/>
                        <a14:foregroundMark x1="63501" y1="85905" x2="59199" y2="82641"/>
                        <a14:backgroundMark x1="96588" y1="58902" x2="96588" y2="58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822" y="1293961"/>
            <a:ext cx="4580628" cy="4580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6" y="6211019"/>
            <a:ext cx="2038322" cy="4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89"/>
    </mc:Choice>
    <mc:Fallback>
      <p:transition spd="slow" advTm="3448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30" y="1413625"/>
            <a:ext cx="5598506" cy="414178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Understanding: Explore structure, types, missing values, outliers</a:t>
            </a:r>
            <a:r>
              <a:rPr lang="en-US" dirty="0" smtClean="0"/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Data </a:t>
            </a:r>
            <a:r>
              <a:rPr lang="en-US" dirty="0"/>
              <a:t>Preparation: Handle missing values, log-transform financial metrics, create intensity ratios</a:t>
            </a:r>
            <a:r>
              <a:rPr lang="en-US" dirty="0" smtClean="0"/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Exploratory </a:t>
            </a:r>
            <a:r>
              <a:rPr lang="en-US" dirty="0"/>
              <a:t>Data Analysis: Univariate, bivariate, multivariate analysis; visualize distributions, trends, outliers</a:t>
            </a:r>
            <a:r>
              <a:rPr lang="en-US" dirty="0" smtClean="0"/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Insights </a:t>
            </a:r>
            <a:r>
              <a:rPr lang="en-US" dirty="0"/>
              <a:t>&amp; Recommendations: Derive actionable policies for sustainability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5126" name="Picture 6" descr="Starting Out in Data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02" y="1639018"/>
            <a:ext cx="5331424" cy="355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30" y="6174712"/>
            <a:ext cx="1609950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4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69"/>
    </mc:Choice>
    <mc:Fallback>
      <p:transition spd="slow" advTm="2056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Univariate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0" y="1233576"/>
            <a:ext cx="6866799" cy="5504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609" y="0"/>
            <a:ext cx="5197451" cy="3321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518" y="3122296"/>
            <a:ext cx="5169572" cy="32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49"/>
    </mc:Choice>
    <mc:Fallback>
      <p:transition spd="slow" advTm="1444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3616115" cy="779922"/>
          </a:xfrm>
        </p:spPr>
        <p:txBody>
          <a:bodyPr/>
          <a:lstStyle/>
          <a:p>
            <a:r>
              <a:rPr lang="en-US" dirty="0" smtClean="0"/>
              <a:t>Bivariate 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0"/>
            <a:ext cx="8603411" cy="4459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6" y="1199660"/>
            <a:ext cx="2298296" cy="2355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0858"/>
            <a:ext cx="3588588" cy="2717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1" y="4220602"/>
            <a:ext cx="3503737" cy="26373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778" y="4459857"/>
            <a:ext cx="2973460" cy="228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2"/>
    </mc:Choice>
    <mc:Fallback>
      <p:transition spd="slow" advTm="2146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3638812" cy="800944"/>
          </a:xfrm>
        </p:spPr>
        <p:txBody>
          <a:bodyPr/>
          <a:lstStyle/>
          <a:p>
            <a:r>
              <a:rPr lang="en-US" dirty="0" smtClean="0"/>
              <a:t>Multivariate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208" y="1"/>
            <a:ext cx="7344791" cy="6356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47565"/>
            <a:ext cx="4847208" cy="30714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996764"/>
            <a:ext cx="4847209" cy="28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0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74"/>
    </mc:Choice>
    <mc:Fallback>
      <p:transition spd="slow" advTm="2067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4831"/>
            <a:ext cx="9463177" cy="502168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Distribution of ESG scores and </a:t>
            </a:r>
            <a:r>
              <a:rPr lang="en-US" dirty="0" err="1"/>
              <a:t>subscores</a:t>
            </a:r>
            <a:r>
              <a:rPr lang="en-US" dirty="0"/>
              <a:t> mostly predictable; Environmental ESG has spike at top</a:t>
            </a:r>
            <a:r>
              <a:rPr lang="en-US" dirty="0" smtClean="0"/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Number </a:t>
            </a:r>
            <a:r>
              <a:rPr lang="en-US" dirty="0"/>
              <a:t>of companies stable across industry/region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Resource </a:t>
            </a:r>
            <a:r>
              <a:rPr lang="en-US" dirty="0"/>
              <a:t>intensity varies widely; high ESG correlates with lower intensity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Industry </a:t>
            </a:r>
            <a:r>
              <a:rPr lang="en-US" dirty="0"/>
              <a:t>differences significant; Finance &amp; Technology have higher impacts.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Regional </a:t>
            </a:r>
            <a:r>
              <a:rPr lang="en-US" dirty="0"/>
              <a:t>patterns exist; Europe highest ESG, Africa &amp; Middle East lowest.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High </a:t>
            </a:r>
            <a:r>
              <a:rPr lang="en-US" dirty="0"/>
              <a:t>revenue doesn’t guarantee high ESG.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ESG </a:t>
            </a:r>
            <a:r>
              <a:rPr lang="en-US" dirty="0"/>
              <a:t>generally improves over time, though laggards persist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69" y="6136607"/>
            <a:ext cx="1505160" cy="638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" t="-664" r="19541" b="664"/>
          <a:stretch/>
        </p:blipFill>
        <p:spPr>
          <a:xfrm>
            <a:off x="7733157" y="2216989"/>
            <a:ext cx="4205802" cy="29157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4474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80"/>
    </mc:Choice>
    <mc:Fallback>
      <p:transition spd="slow" advTm="3218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recommendations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894090249"/>
              </p:ext>
            </p:extLst>
          </p:nvPr>
        </p:nvGraphicFramePr>
        <p:xfrm>
          <a:off x="2703003" y="1380227"/>
          <a:ext cx="6773293" cy="4919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536" y="6146133"/>
            <a:ext cx="1467055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2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93"/>
    </mc:Choice>
    <mc:Fallback>
      <p:transition spd="slow" advTm="4199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333</Words>
  <Application>Microsoft Office PowerPoint</Application>
  <PresentationFormat>Widescreen</PresentationFormat>
  <Paragraphs>67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Wingdings</vt:lpstr>
      <vt:lpstr>Office Theme</vt:lpstr>
      <vt:lpstr>Exploratory Data Analysis-  Deep Data hack 2.0 </vt:lpstr>
      <vt:lpstr>Problem statement</vt:lpstr>
      <vt:lpstr>Dataset overview</vt:lpstr>
      <vt:lpstr>Methodology</vt:lpstr>
      <vt:lpstr>Univariate analysis</vt:lpstr>
      <vt:lpstr>Bivariate analysis</vt:lpstr>
      <vt:lpstr>Multivariate analysis</vt:lpstr>
      <vt:lpstr>insights</vt:lpstr>
      <vt:lpstr>Policy recommendations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2025-10-02T16:41:32Z</dcterms:created>
  <dcterms:modified xsi:type="dcterms:W3CDTF">2025-10-02T18:54:39Z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